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7"/>
  </p:notesMasterIdLst>
  <p:sldIdLst>
    <p:sldId id="4631" r:id="rId3"/>
    <p:sldId id="4122" r:id="rId4"/>
    <p:sldId id="4047" r:id="rId5"/>
    <p:sldId id="355" r:id="rId6"/>
    <p:sldId id="358" r:id="rId7"/>
    <p:sldId id="356" r:id="rId8"/>
    <p:sldId id="344" r:id="rId9"/>
    <p:sldId id="347" r:id="rId10"/>
    <p:sldId id="348" r:id="rId11"/>
    <p:sldId id="349" r:id="rId12"/>
    <p:sldId id="4508" r:id="rId13"/>
    <p:sldId id="4730" r:id="rId14"/>
    <p:sldId id="4509" r:id="rId15"/>
    <p:sldId id="471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13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hyperlink" Target="http://localhost:8090/" TargetMode="External"/><Relationship Id="rId7" Type="http://schemas.openxmlformats.org/officeDocument/2006/relationships/hyperlink" Target="https://plugins.jenkins.io/maven-plugin" TargetMode="External"/><Relationship Id="rId2" Type="http://schemas.openxmlformats.org/officeDocument/2006/relationships/hyperlink" Target="https://www.jenkins.io/download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plugins.jenkins.io/github" TargetMode="External"/><Relationship Id="rId5" Type="http://schemas.openxmlformats.org/officeDocument/2006/relationships/hyperlink" Target="https://plugins.jenkins.io/cloudfoundry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Add title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Steps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Download and </a:t>
            </a:r>
            <a:r>
              <a:rPr lang="en-US" dirty="0">
                <a:solidFill>
                  <a:prstClr val="black"/>
                </a:solidFill>
              </a:rPr>
              <a:t>install Jenkins </a:t>
            </a:r>
            <a:r>
              <a:rPr lang="en-US" dirty="0">
                <a:solidFill>
                  <a:prstClr val="black"/>
                </a:solidFill>
                <a:hlinkClick r:id="rId2"/>
              </a:rPr>
              <a:t>https://www.jenkins.io/download/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Set JAVA_HOME, M2, M2_HOME, JENKINS_HOME Environment Variables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will run automatically as a window service on port 8090 </a:t>
            </a:r>
            <a:r>
              <a:rPr lang="en-US" dirty="0">
                <a:solidFill>
                  <a:prstClr val="black"/>
                </a:solidFill>
              </a:rPr>
              <a:t>- </a:t>
            </a:r>
            <a:r>
              <a:rPr lang="en-US" dirty="0">
                <a:solidFill>
                  <a:prstClr val="black"/>
                </a:solidFill>
                <a:hlinkClick r:id="rId3"/>
              </a:rPr>
              <a:t>http://localhost:8090/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Default user and password is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admin / admin</a:t>
            </a:r>
          </a:p>
          <a:p>
            <a:pPr marL="342900" lvl="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Go to manage Jenkins 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Manage Plugins</a:t>
            </a: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900" lvl="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BF3A4B-D6CF-44B0-BD82-A6595F474E5C}"/>
              </a:ext>
            </a:extLst>
          </p:cNvPr>
          <p:cNvGraphicFramePr>
            <a:graphicFrameLocks noGrp="1"/>
          </p:cNvGraphicFramePr>
          <p:nvPr/>
        </p:nvGraphicFramePr>
        <p:xfrm>
          <a:off x="4648416" y="2667248"/>
          <a:ext cx="3240385" cy="365760"/>
        </p:xfrm>
        <a:graphic>
          <a:graphicData uri="http://schemas.openxmlformats.org/drawingml/2006/table">
            <a:tbl>
              <a:tblPr/>
              <a:tblGrid>
                <a:gridCol w="3240385">
                  <a:extLst>
                    <a:ext uri="{9D8B030D-6E8A-4147-A177-3AD203B41FA5}">
                      <a16:colId xmlns:a16="http://schemas.microsoft.com/office/drawing/2014/main" val="14369096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800">
                          <a:effectLst/>
                          <a:hlinkClick r:id="rId5"/>
                        </a:rPr>
                        <a:t>Cloud Foundry Plugin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5909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6B3299-6379-499E-982E-3C491004944F}"/>
              </a:ext>
            </a:extLst>
          </p:cNvPr>
          <p:cNvGraphicFramePr>
            <a:graphicFrameLocks noGrp="1"/>
          </p:cNvGraphicFramePr>
          <p:nvPr/>
        </p:nvGraphicFramePr>
        <p:xfrm>
          <a:off x="3535359" y="2682488"/>
          <a:ext cx="958947" cy="335280"/>
        </p:xfrm>
        <a:graphic>
          <a:graphicData uri="http://schemas.openxmlformats.org/drawingml/2006/table">
            <a:tbl>
              <a:tblPr/>
              <a:tblGrid>
                <a:gridCol w="958947">
                  <a:extLst>
                    <a:ext uri="{9D8B030D-6E8A-4147-A177-3AD203B41FA5}">
                      <a16:colId xmlns:a16="http://schemas.microsoft.com/office/drawing/2014/main" val="234910843"/>
                    </a:ext>
                  </a:extLst>
                </a:gridCol>
              </a:tblGrid>
              <a:tr h="199571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hlinkClick r:id="rId6"/>
                        </a:rPr>
                        <a:t>GitHub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3774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CEBB00A-89D8-4EFC-A8A8-699DF757C325}"/>
              </a:ext>
            </a:extLst>
          </p:cNvPr>
          <p:cNvSpPr/>
          <p:nvPr/>
        </p:nvSpPr>
        <p:spPr>
          <a:xfrm>
            <a:off x="685800" y="2648436"/>
            <a:ext cx="2547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  <a:hlinkClick r:id="rId7"/>
              </a:rPr>
              <a:t>Maven Integration plugin</a:t>
            </a:r>
            <a:endParaRPr lang="en-US" dirty="0"/>
          </a:p>
        </p:txBody>
      </p:sp>
      <p:pic>
        <p:nvPicPr>
          <p:cNvPr id="1025" name="DefaultOcx">
            <a:extLst>
              <a:ext uri="{FF2B5EF4-FFF2-40B4-BE49-F238E27FC236}">
                <a16:creationId xmlns:a16="http://schemas.microsoft.com/office/drawing/2014/main" id="{67395957-DF54-4D50-A670-D9C817999AC4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746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896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Backing service overview and binding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Eclipse link library and Steps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 CF app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--BREAK--</a:t>
            </a: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Bind to backing service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671110" y="3310575"/>
            <a:ext cx="5342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Understanding git integration from STS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Setup and build Jenkins pipeline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671111" y="2967803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Share and CI/CD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Backing Service Overview - Binding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81A474-574D-4BFB-95B8-63B68ABA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65" y="1012322"/>
            <a:ext cx="9930338" cy="51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4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instance of backing service – Postgre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Add an entry for that backing service in our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manifest.yml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Delete the properties file which has hardcoding of DB connection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Add new dependencies in our project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Spring-cloud-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cloudfoundry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-connector 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Spring-cloud-spring-service-connector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Ngbc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DB Driver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Dbcp2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Org.eclipse.persistence.jpa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Tx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Implement 2 classes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Database Config class as described above, This class will use the variables to create a new data source connection. This data source connection will be passed to Spring JPA. Spring JPA needs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EntityManager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(Create, Alter DB Tables) and Transaction Manager(To CRUD). This class has 3 methods</a:t>
            </a:r>
          </a:p>
          <a:p>
            <a:pPr marL="1257300" lvl="2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a DB Connection</a:t>
            </a:r>
          </a:p>
          <a:p>
            <a:pPr marL="1257300" lvl="2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EntityManager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by using our own DB Connection</a:t>
            </a:r>
          </a:p>
          <a:p>
            <a:pPr marL="1257300" lvl="2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Create Transaction Manager by using our own connection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Entity Manager class which will have all the settings and address of our entity classes.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 can change settings if we want into the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EntityManager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Factory.</a:t>
            </a:r>
          </a:p>
          <a:p>
            <a:pPr marL="342900" indent="-342900">
              <a:buFontTx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project – skip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ACE5F1C-9D95-456E-88BE-32977FEEA228}"/>
              </a:ext>
            </a:extLst>
          </p:cNvPr>
          <p:cNvSpPr/>
          <p:nvPr/>
        </p:nvSpPr>
        <p:spPr>
          <a:xfrm>
            <a:off x="4815840" y="2133600"/>
            <a:ext cx="418011" cy="4528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AC67-44C5-43E3-9EA6-16D475ACA9FF}"/>
              </a:ext>
            </a:extLst>
          </p:cNvPr>
          <p:cNvSpPr txBox="1"/>
          <p:nvPr/>
        </p:nvSpPr>
        <p:spPr>
          <a:xfrm>
            <a:off x="5320937" y="2026126"/>
            <a:ext cx="6642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Looking in CF environment a variable with name VCAP_SERVICES and parse it. Pass this information to a configuration class which we will register with spring. The class must inherit </a:t>
            </a:r>
            <a:r>
              <a:rPr lang="en-US" dirty="0" err="1"/>
              <a:t>AbstractCloudConfig</a:t>
            </a: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DED154E-66ED-4BCC-975F-948335B281A9}"/>
              </a:ext>
            </a:extLst>
          </p:cNvPr>
          <p:cNvSpPr/>
          <p:nvPr/>
        </p:nvSpPr>
        <p:spPr>
          <a:xfrm>
            <a:off x="1889760" y="2949456"/>
            <a:ext cx="304800" cy="2935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03F74-BABE-435A-9A4E-A05313707A2D}"/>
              </a:ext>
            </a:extLst>
          </p:cNvPr>
          <p:cNvSpPr txBox="1"/>
          <p:nvPr/>
        </p:nvSpPr>
        <p:spPr>
          <a:xfrm>
            <a:off x="2194560" y="2911584"/>
            <a:ext cx="95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 the connections and control the flow of calls to avoid flood to DB. Good for performance.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AC48F44-A980-4213-9FC8-666E5BEE3523}"/>
              </a:ext>
            </a:extLst>
          </p:cNvPr>
          <p:cNvSpPr/>
          <p:nvPr/>
        </p:nvSpPr>
        <p:spPr>
          <a:xfrm>
            <a:off x="6871063" y="4819246"/>
            <a:ext cx="679268" cy="6008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E10F9-9AE9-48B5-9AC5-349A8F7A4049}"/>
              </a:ext>
            </a:extLst>
          </p:cNvPr>
          <p:cNvSpPr txBox="1"/>
          <p:nvPr/>
        </p:nvSpPr>
        <p:spPr>
          <a:xfrm>
            <a:off x="7550331" y="4773807"/>
            <a:ext cx="498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EclipseLink</a:t>
            </a:r>
            <a:r>
              <a:rPr lang="en-US" dirty="0"/>
              <a:t> is a JPA implementation, which is responsible for creating EM, TR</a:t>
            </a:r>
          </a:p>
        </p:txBody>
      </p:sp>
    </p:spTree>
    <p:extLst>
      <p:ext uri="{BB962C8B-B14F-4D97-AF65-F5344CB8AC3E}">
        <p14:creationId xmlns:p14="http://schemas.microsoft.com/office/powerpoint/2010/main" val="321357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Access Environment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Va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 riable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 - Postgre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C3542A-7C62-42F8-824F-5FACF5818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01"/>
          <a:stretch/>
        </p:blipFill>
        <p:spPr>
          <a:xfrm>
            <a:off x="691897" y="1350295"/>
            <a:ext cx="10451826" cy="45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88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Using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Smiley Face 1">
            <a:extLst>
              <a:ext uri="{FF2B5EF4-FFF2-40B4-BE49-F238E27FC236}">
                <a16:creationId xmlns:a16="http://schemas.microsoft.com/office/drawing/2014/main" id="{81963B56-D9F1-4B8B-8F90-BF457CC8E799}"/>
              </a:ext>
            </a:extLst>
          </p:cNvPr>
          <p:cNvSpPr/>
          <p:nvPr/>
        </p:nvSpPr>
        <p:spPr>
          <a:xfrm>
            <a:off x="322217" y="1463040"/>
            <a:ext cx="592183" cy="53122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2BCE6DD8-1DE3-4BE7-9780-8BB8707EEA1E}"/>
              </a:ext>
            </a:extLst>
          </p:cNvPr>
          <p:cNvSpPr/>
          <p:nvPr/>
        </p:nvSpPr>
        <p:spPr>
          <a:xfrm>
            <a:off x="322216" y="3879669"/>
            <a:ext cx="592183" cy="53122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9C232-33F9-4C96-A8EA-3CF89107CB77}"/>
              </a:ext>
            </a:extLst>
          </p:cNvPr>
          <p:cNvSpPr txBox="1"/>
          <p:nvPr/>
        </p:nvSpPr>
        <p:spPr>
          <a:xfrm>
            <a:off x="322216" y="2043546"/>
            <a:ext cx="123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7E3C4-383A-436C-9910-03A0994CD31D}"/>
              </a:ext>
            </a:extLst>
          </p:cNvPr>
          <p:cNvSpPr txBox="1"/>
          <p:nvPr/>
        </p:nvSpPr>
        <p:spPr>
          <a:xfrm>
            <a:off x="296090" y="4494406"/>
            <a:ext cx="123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4862C-4B96-4E30-9877-48D78EE3E0E6}"/>
              </a:ext>
            </a:extLst>
          </p:cNvPr>
          <p:cNvSpPr txBox="1"/>
          <p:nvPr/>
        </p:nvSpPr>
        <p:spPr>
          <a:xfrm>
            <a:off x="8229600" y="970954"/>
            <a:ext cx="3791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Central place where everyone can put their code which can be shared across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Think of resolving conflict and blame in case there is something wrong in the code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need a local version control @ developer’s local machine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80F656-ACAE-4556-9BC1-55F1AEB23203}"/>
              </a:ext>
            </a:extLst>
          </p:cNvPr>
          <p:cNvSpPr/>
          <p:nvPr/>
        </p:nvSpPr>
        <p:spPr>
          <a:xfrm>
            <a:off x="5507625" y="2486804"/>
            <a:ext cx="2565221" cy="1366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HUB</a:t>
            </a:r>
          </a:p>
          <a:p>
            <a:pPr algn="ctr"/>
            <a:r>
              <a:rPr lang="en-US" dirty="0"/>
              <a:t>(Internet)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38749-68CD-45AB-913C-30F8FCC32EFC}"/>
              </a:ext>
            </a:extLst>
          </p:cNvPr>
          <p:cNvSpPr/>
          <p:nvPr/>
        </p:nvSpPr>
        <p:spPr>
          <a:xfrm>
            <a:off x="1245326" y="1463040"/>
            <a:ext cx="1854925" cy="580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B275C2-24F1-4A78-8951-5BAE29E24C94}"/>
              </a:ext>
            </a:extLst>
          </p:cNvPr>
          <p:cNvSpPr/>
          <p:nvPr/>
        </p:nvSpPr>
        <p:spPr>
          <a:xfrm>
            <a:off x="1101087" y="2182289"/>
            <a:ext cx="2077541" cy="5805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git Repository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AB2509-A2D7-4F39-8AC3-7FCFA0DA71B6}"/>
              </a:ext>
            </a:extLst>
          </p:cNvPr>
          <p:cNvSpPr/>
          <p:nvPr/>
        </p:nvSpPr>
        <p:spPr>
          <a:xfrm>
            <a:off x="1166949" y="3854236"/>
            <a:ext cx="1854925" cy="580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319F99-8CC0-4CFC-9B09-873A732C6B9F}"/>
              </a:ext>
            </a:extLst>
          </p:cNvPr>
          <p:cNvSpPr/>
          <p:nvPr/>
        </p:nvSpPr>
        <p:spPr>
          <a:xfrm>
            <a:off x="1022710" y="4573485"/>
            <a:ext cx="2077541" cy="5805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git Repository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AD091D3-BF4C-4AFD-9469-8E6CEB81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6" y="1207459"/>
            <a:ext cx="3490294" cy="1104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1C27B0-7A43-4756-B07E-60C68270C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35" y="5294386"/>
            <a:ext cx="3490294" cy="110483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A8D8486-214A-451E-B7F1-18A5A29739A3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3100251" y="1753293"/>
            <a:ext cx="2407374" cy="1416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D66F199-A63E-4865-A4C9-E7089DC75DE7}"/>
              </a:ext>
            </a:extLst>
          </p:cNvPr>
          <p:cNvSpPr txBox="1"/>
          <p:nvPr/>
        </p:nvSpPr>
        <p:spPr>
          <a:xfrm>
            <a:off x="4288971" y="1748394"/>
            <a:ext cx="111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push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E150B58-84E6-46FF-9D3E-E7052F1D524B}"/>
              </a:ext>
            </a:extLst>
          </p:cNvPr>
          <p:cNvCxnSpPr>
            <a:endCxn id="16" idx="3"/>
          </p:cNvCxnSpPr>
          <p:nvPr/>
        </p:nvCxnSpPr>
        <p:spPr>
          <a:xfrm rot="10800000" flipV="1">
            <a:off x="3021875" y="3428999"/>
            <a:ext cx="2455817" cy="7154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44C13FC-98EB-43CC-BEFD-DAFC25E6B22E}"/>
              </a:ext>
            </a:extLst>
          </p:cNvPr>
          <p:cNvSpPr txBox="1"/>
          <p:nvPr/>
        </p:nvSpPr>
        <p:spPr>
          <a:xfrm>
            <a:off x="4362993" y="3428999"/>
            <a:ext cx="111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DCBD10-6DDC-47E0-B829-4D758F2A2AC0}"/>
              </a:ext>
            </a:extLst>
          </p:cNvPr>
          <p:cNvSpPr txBox="1"/>
          <p:nvPr/>
        </p:nvSpPr>
        <p:spPr>
          <a:xfrm>
            <a:off x="5657322" y="4014651"/>
            <a:ext cx="332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 Repository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67ED1F-C8C1-4A6B-9179-431EE5BE780C}"/>
              </a:ext>
            </a:extLst>
          </p:cNvPr>
          <p:cNvSpPr/>
          <p:nvPr/>
        </p:nvSpPr>
        <p:spPr>
          <a:xfrm>
            <a:off x="6964409" y="5529681"/>
            <a:ext cx="316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https://git-scm.com/downloads</a:t>
            </a:r>
          </a:p>
        </p:txBody>
      </p:sp>
    </p:spTree>
    <p:extLst>
      <p:ext uri="{BB962C8B-B14F-4D97-AF65-F5344CB8AC3E}">
        <p14:creationId xmlns:p14="http://schemas.microsoft.com/office/powerpoint/2010/main" val="380664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Terminologies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Git commit – A save point which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creates a stable version in git version control. We can always rollback our code to this stable version. When we do a git commit, we will do it on a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local repository.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Branch – Collection of commits together creates a branch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. Also allows us to maintain multiple versions of same application like 1.0, 2.0, dev, production, hotfix, dev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257E58-48C2-40C2-91CB-F3D15EDDAA7F}"/>
              </a:ext>
            </a:extLst>
          </p:cNvPr>
          <p:cNvCxnSpPr/>
          <p:nvPr/>
        </p:nvCxnSpPr>
        <p:spPr>
          <a:xfrm>
            <a:off x="600891" y="2577737"/>
            <a:ext cx="8395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648488D-6C90-4468-A16F-595FA2C3DAAE}"/>
              </a:ext>
            </a:extLst>
          </p:cNvPr>
          <p:cNvSpPr/>
          <p:nvPr/>
        </p:nvSpPr>
        <p:spPr>
          <a:xfrm>
            <a:off x="853440" y="2455817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99B49D-A3D2-4883-BED4-85B3170B6F16}"/>
              </a:ext>
            </a:extLst>
          </p:cNvPr>
          <p:cNvSpPr/>
          <p:nvPr/>
        </p:nvSpPr>
        <p:spPr>
          <a:xfrm>
            <a:off x="1598023" y="2455817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AED420-8D63-47F0-B975-9CA0ABDD506C}"/>
              </a:ext>
            </a:extLst>
          </p:cNvPr>
          <p:cNvSpPr/>
          <p:nvPr/>
        </p:nvSpPr>
        <p:spPr>
          <a:xfrm>
            <a:off x="2442755" y="2455817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1A49C6-FC18-46DF-BA64-52120321FDCF}"/>
              </a:ext>
            </a:extLst>
          </p:cNvPr>
          <p:cNvSpPr/>
          <p:nvPr/>
        </p:nvSpPr>
        <p:spPr>
          <a:xfrm>
            <a:off x="3313613" y="2455817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ED8860-C6FB-45D5-93E4-3D75E95689D2}"/>
              </a:ext>
            </a:extLst>
          </p:cNvPr>
          <p:cNvSpPr/>
          <p:nvPr/>
        </p:nvSpPr>
        <p:spPr>
          <a:xfrm>
            <a:off x="4263529" y="2455817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FA6C44-DBE8-42E8-8181-0AB5BD472BE1}"/>
              </a:ext>
            </a:extLst>
          </p:cNvPr>
          <p:cNvSpPr/>
          <p:nvPr/>
        </p:nvSpPr>
        <p:spPr>
          <a:xfrm>
            <a:off x="5209090" y="2455816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57F0BA-D7B9-4AC9-8773-B6F2DFB88A7E}"/>
              </a:ext>
            </a:extLst>
          </p:cNvPr>
          <p:cNvSpPr/>
          <p:nvPr/>
        </p:nvSpPr>
        <p:spPr>
          <a:xfrm>
            <a:off x="6048787" y="2455815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F18A64-2331-40B7-9D5C-51DA5563C660}"/>
              </a:ext>
            </a:extLst>
          </p:cNvPr>
          <p:cNvSpPr/>
          <p:nvPr/>
        </p:nvSpPr>
        <p:spPr>
          <a:xfrm>
            <a:off x="7104567" y="2455815"/>
            <a:ext cx="235131" cy="243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8F02D8E8-F22F-41C0-98D3-8739E4E74E63}"/>
              </a:ext>
            </a:extLst>
          </p:cNvPr>
          <p:cNvSpPr/>
          <p:nvPr/>
        </p:nvSpPr>
        <p:spPr>
          <a:xfrm rot="10635062">
            <a:off x="7093226" y="1983153"/>
            <a:ext cx="822948" cy="45317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AB3096-0E10-4728-A880-00DCD7487416}"/>
              </a:ext>
            </a:extLst>
          </p:cNvPr>
          <p:cNvSpPr/>
          <p:nvPr/>
        </p:nvSpPr>
        <p:spPr>
          <a:xfrm>
            <a:off x="1088571" y="3100251"/>
            <a:ext cx="2460173" cy="1180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Vendor Git</a:t>
            </a: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4BA29D47-999F-46E4-817D-534A367DFDC6}"/>
              </a:ext>
            </a:extLst>
          </p:cNvPr>
          <p:cNvSpPr/>
          <p:nvPr/>
        </p:nvSpPr>
        <p:spPr>
          <a:xfrm>
            <a:off x="8554136" y="5233851"/>
            <a:ext cx="792480" cy="75038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5E4EF684-DC8B-4C75-A55B-F562596ECC96}"/>
              </a:ext>
            </a:extLst>
          </p:cNvPr>
          <p:cNvSpPr/>
          <p:nvPr/>
        </p:nvSpPr>
        <p:spPr>
          <a:xfrm>
            <a:off x="2281646" y="5172890"/>
            <a:ext cx="792480" cy="75038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680AF281-5FA1-4829-B7DF-E89C23C341B9}"/>
              </a:ext>
            </a:extLst>
          </p:cNvPr>
          <p:cNvSpPr/>
          <p:nvPr/>
        </p:nvSpPr>
        <p:spPr>
          <a:xfrm>
            <a:off x="2677886" y="4280258"/>
            <a:ext cx="291737" cy="892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C70479-EAD0-4078-989E-02156B4F15B3}"/>
              </a:ext>
            </a:extLst>
          </p:cNvPr>
          <p:cNvSpPr/>
          <p:nvPr/>
        </p:nvSpPr>
        <p:spPr>
          <a:xfrm>
            <a:off x="5743303" y="3017105"/>
            <a:ext cx="2460173" cy="1180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Own Git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23AC9EF-159B-4FC3-AF03-9EA0C5AB268F}"/>
              </a:ext>
            </a:extLst>
          </p:cNvPr>
          <p:cNvSpPr/>
          <p:nvPr/>
        </p:nvSpPr>
        <p:spPr>
          <a:xfrm rot="20184724">
            <a:off x="2720781" y="4827254"/>
            <a:ext cx="370917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6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Cloud Development Char.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Faster Innovations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Lower TCO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 to time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Scalability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40B676-94A6-4821-A32D-01CF0E13E8FE}"/>
              </a:ext>
            </a:extLst>
          </p:cNvPr>
          <p:cNvSpPr/>
          <p:nvPr/>
        </p:nvSpPr>
        <p:spPr>
          <a:xfrm>
            <a:off x="5826034" y="1341120"/>
            <a:ext cx="2647406" cy="931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DEVOPS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8EBA0-13EA-4099-9D6A-D329B93B993E}"/>
              </a:ext>
            </a:extLst>
          </p:cNvPr>
          <p:cNvSpPr txBox="1"/>
          <p:nvPr/>
        </p:nvSpPr>
        <p:spPr>
          <a:xfrm>
            <a:off x="5730240" y="2525486"/>
            <a:ext cx="561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CD – Continuous Delivery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C6A246BA-E8F0-45B3-B209-F6E694DAFAFD}"/>
              </a:ext>
            </a:extLst>
          </p:cNvPr>
          <p:cNvSpPr/>
          <p:nvPr/>
        </p:nvSpPr>
        <p:spPr>
          <a:xfrm>
            <a:off x="409303" y="5738949"/>
            <a:ext cx="539931" cy="52251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90B6A72D-CBE3-4A91-90A5-A362BE195416}"/>
              </a:ext>
            </a:extLst>
          </p:cNvPr>
          <p:cNvSpPr/>
          <p:nvPr/>
        </p:nvSpPr>
        <p:spPr>
          <a:xfrm>
            <a:off x="954272" y="4443157"/>
            <a:ext cx="1863635" cy="9666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A59F890-64F2-4309-BB64-AB786A195007}"/>
              </a:ext>
            </a:extLst>
          </p:cNvPr>
          <p:cNvCxnSpPr>
            <a:stCxn id="8" idx="6"/>
          </p:cNvCxnSpPr>
          <p:nvPr/>
        </p:nvCxnSpPr>
        <p:spPr>
          <a:xfrm flipV="1">
            <a:off x="949234" y="5068389"/>
            <a:ext cx="905692" cy="9318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5CFAC1-A0FC-4C30-B60D-618E2833CEF5}"/>
              </a:ext>
            </a:extLst>
          </p:cNvPr>
          <p:cNvSpPr txBox="1"/>
          <p:nvPr/>
        </p:nvSpPr>
        <p:spPr>
          <a:xfrm>
            <a:off x="1854926" y="541673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push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392EC6DA-9B9A-4577-8260-D8142A1FCD7F}"/>
              </a:ext>
            </a:extLst>
          </p:cNvPr>
          <p:cNvSpPr/>
          <p:nvPr/>
        </p:nvSpPr>
        <p:spPr>
          <a:xfrm>
            <a:off x="9553303" y="4819411"/>
            <a:ext cx="1863635" cy="966652"/>
          </a:xfrm>
          <a:prstGeom prst="cloudCallout">
            <a:avLst>
              <a:gd name="adj1" fmla="val -14758"/>
              <a:gd name="adj2" fmla="val 426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3599D-9BF7-4D6B-9C6F-CCC06D986CC8}"/>
              </a:ext>
            </a:extLst>
          </p:cNvPr>
          <p:cNvSpPr/>
          <p:nvPr/>
        </p:nvSpPr>
        <p:spPr>
          <a:xfrm>
            <a:off x="3558135" y="4686611"/>
            <a:ext cx="1719260" cy="879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Maven Build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EF14C0-DF9F-4AEC-959B-2B61BAA98876}"/>
              </a:ext>
            </a:extLst>
          </p:cNvPr>
          <p:cNvSpPr/>
          <p:nvPr/>
        </p:nvSpPr>
        <p:spPr>
          <a:xfrm>
            <a:off x="4127863" y="5879685"/>
            <a:ext cx="1036320" cy="491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8B1E125-A58C-41DC-872A-33D7FD2F05E1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16200000" flipH="1">
            <a:off x="4375140" y="5608802"/>
            <a:ext cx="313508" cy="2282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C13ECC-056D-47C2-9A3C-B9FE4CC3860A}"/>
              </a:ext>
            </a:extLst>
          </p:cNvPr>
          <p:cNvSpPr/>
          <p:nvPr/>
        </p:nvSpPr>
        <p:spPr>
          <a:xfrm>
            <a:off x="5799909" y="4686611"/>
            <a:ext cx="1637211" cy="879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CF CLI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F3F18CC-B138-46F6-A670-2B599DCDB170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5164183" y="5566176"/>
            <a:ext cx="1454332" cy="5591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BF16425-72A3-42D6-97A3-D07166E918DA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>
            <a:off x="7437120" y="5126394"/>
            <a:ext cx="2121964" cy="1763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769D7F-0809-4F1B-B0B4-E5E98AF53546}"/>
              </a:ext>
            </a:extLst>
          </p:cNvPr>
          <p:cNvSpPr txBox="1"/>
          <p:nvPr/>
        </p:nvSpPr>
        <p:spPr>
          <a:xfrm>
            <a:off x="7811589" y="4819411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cf push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76C8E4-49E3-44E3-96FE-5E3D55E2F1F4}"/>
              </a:ext>
            </a:extLst>
          </p:cNvPr>
          <p:cNvSpPr txBox="1"/>
          <p:nvPr/>
        </p:nvSpPr>
        <p:spPr>
          <a:xfrm>
            <a:off x="4537165" y="2796471"/>
            <a:ext cx="256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Jenkins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D9354E-0D5A-432D-BF11-188D449A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216" y="3442802"/>
            <a:ext cx="1676545" cy="44199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AD6241-AC95-49F2-8533-09D7840786DF}"/>
              </a:ext>
            </a:extLst>
          </p:cNvPr>
          <p:cNvSpPr/>
          <p:nvPr/>
        </p:nvSpPr>
        <p:spPr>
          <a:xfrm>
            <a:off x="3229046" y="3554194"/>
            <a:ext cx="1072988" cy="332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6EB1685-07A1-46A5-96C3-4B3CB91D9485}"/>
              </a:ext>
            </a:extLst>
          </p:cNvPr>
          <p:cNvCxnSpPr>
            <a:stCxn id="26" idx="1"/>
            <a:endCxn id="9" idx="0"/>
          </p:cNvCxnSpPr>
          <p:nvPr/>
        </p:nvCxnSpPr>
        <p:spPr>
          <a:xfrm rot="10800000" flipV="1">
            <a:off x="2006922" y="3720349"/>
            <a:ext cx="1222125" cy="7228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6CA66A2-7127-46BD-9655-D4ED9A916099}"/>
              </a:ext>
            </a:extLst>
          </p:cNvPr>
          <p:cNvSpPr/>
          <p:nvPr/>
        </p:nvSpPr>
        <p:spPr>
          <a:xfrm>
            <a:off x="4417765" y="4052660"/>
            <a:ext cx="1033801" cy="187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maven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EFA503D-DE5D-4C34-B408-5F31EC24ADA5}"/>
              </a:ext>
            </a:extLst>
          </p:cNvPr>
          <p:cNvCxnSpPr>
            <a:stCxn id="29" idx="2"/>
            <a:endCxn id="14" idx="0"/>
          </p:cNvCxnSpPr>
          <p:nvPr/>
        </p:nvCxnSpPr>
        <p:spPr>
          <a:xfrm rot="5400000">
            <a:off x="4453227" y="4205171"/>
            <a:ext cx="445979" cy="516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16F8EC1-7DFC-4A96-BEBC-7C7D22DE6406}"/>
              </a:ext>
            </a:extLst>
          </p:cNvPr>
          <p:cNvSpPr/>
          <p:nvPr/>
        </p:nvSpPr>
        <p:spPr>
          <a:xfrm>
            <a:off x="5812970" y="4055860"/>
            <a:ext cx="1033801" cy="187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CF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BFEE9F6-9681-4D48-AEBE-9A1D4ACECEBF}"/>
              </a:ext>
            </a:extLst>
          </p:cNvPr>
          <p:cNvCxnSpPr>
            <a:stCxn id="32" idx="2"/>
            <a:endCxn id="18" idx="0"/>
          </p:cNvCxnSpPr>
          <p:nvPr/>
        </p:nvCxnSpPr>
        <p:spPr>
          <a:xfrm rot="16200000" flipH="1">
            <a:off x="6252804" y="4320899"/>
            <a:ext cx="442779" cy="2886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1689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5466</TotalTime>
  <Words>678</Words>
  <Application>Microsoft Office PowerPoint</Application>
  <PresentationFormat>Widescreen</PresentationFormat>
  <Paragraphs>119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-apple-system</vt:lpstr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5736</cp:revision>
  <dcterms:created xsi:type="dcterms:W3CDTF">2020-10-03T07:29:13Z</dcterms:created>
  <dcterms:modified xsi:type="dcterms:W3CDTF">2022-07-10T16:51:59Z</dcterms:modified>
</cp:coreProperties>
</file>